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90" r:id="rId28"/>
    <p:sldId id="285" r:id="rId29"/>
    <p:sldId id="286" r:id="rId30"/>
    <p:sldId id="287" r:id="rId31"/>
    <p:sldId id="288" r:id="rId32"/>
    <p:sldId id="28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CB656-84B1-4FAE-88AF-99E75A571BFA}">
  <a:tblStyle styleId="{C75CB656-84B1-4FAE-88AF-99E75A571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4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zh-C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 idx="4294967295"/>
          </p:nvPr>
        </p:nvSpPr>
        <p:spPr>
          <a:xfrm>
            <a:off x="2334624" y="1382516"/>
            <a:ext cx="5951537" cy="27447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INFO</a:t>
            </a:r>
            <a:r>
              <a:rPr 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8000</a:t>
            </a:r>
            <a:r>
              <a:rPr lang="zh-CN" dirty="0" smtClean="0">
                <a:solidFill>
                  <a:srgbClr val="000000"/>
                </a:solidFill>
              </a:rPr>
              <a:t> </a:t>
            </a:r>
            <a:r>
              <a:rPr lang="zh-CN" dirty="0">
                <a:solidFill>
                  <a:srgbClr val="000000"/>
                </a:solidFill>
              </a:rPr>
              <a:t>Final Project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lvl="0"/>
            <a:r>
              <a:rPr lang="zh-CN" sz="1800" dirty="0">
                <a:solidFill>
                  <a:srgbClr val="434343"/>
                </a:solidFill>
              </a:rPr>
              <a:t>Professor</a:t>
            </a:r>
            <a:r>
              <a:rPr lang="zh-CN" sz="1800" dirty="0" smtClean="0">
                <a:solidFill>
                  <a:srgbClr val="434343"/>
                </a:solidFill>
              </a:rPr>
              <a:t>:</a:t>
            </a:r>
            <a:r>
              <a:rPr lang="en-US" altLang="zh-CN" sz="1800" dirty="0" smtClean="0">
                <a:solidFill>
                  <a:srgbClr val="434343"/>
                </a:solidFill>
              </a:rPr>
              <a:t> </a:t>
            </a:r>
            <a:r>
              <a:rPr lang="en-US" altLang="zh-CN" sz="1800" dirty="0"/>
              <a:t>Kyle Johnsen</a:t>
            </a:r>
            <a:endParaRPr lang="zh-CN" sz="1800" dirty="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zh-CN" sz="1800" dirty="0">
                <a:solidFill>
                  <a:srgbClr val="434343"/>
                </a:solidFill>
              </a:rPr>
              <a:t>Student: </a:t>
            </a:r>
            <a:r>
              <a:rPr lang="zh-CN" sz="1800" dirty="0" smtClean="0">
                <a:solidFill>
                  <a:srgbClr val="434343"/>
                </a:solidFill>
              </a:rPr>
              <a:t>Lei Lou</a:t>
            </a:r>
            <a:endParaRPr lang="zh-CN" sz="1800" dirty="0">
              <a:solidFill>
                <a:srgbClr val="434343"/>
              </a:solidFill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-12850" y="0"/>
            <a:ext cx="9156900" cy="640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0" y="4457500"/>
            <a:ext cx="9144000" cy="686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2850" y="217200"/>
            <a:ext cx="9156900" cy="20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-6450" y="4697650"/>
            <a:ext cx="9156900" cy="20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DNA binding protein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55200" y="1134000"/>
            <a:ext cx="7379100" cy="330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Proteins composed of DNA-binding domains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have a specific or general affinity for either single or double stranded DNA.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Generally in the major groove if the binding is sequence-specific – as with transcription factors that regulate expression of genes, and nucleases that cleave DNA between nucleotides.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Can also bind DNA non-specifically, such as polymerases and histones. 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About 6%~7% are DNA binding protein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 smtClean="0">
                <a:solidFill>
                  <a:srgbClr val="000000"/>
                </a:solidFill>
              </a:rPr>
              <a:t>Things </a:t>
            </a:r>
            <a:r>
              <a:rPr lang="zh-CN" sz="1800" dirty="0">
                <a:solidFill>
                  <a:srgbClr val="000000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05" name="Shape 205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Neural Network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3025" y="1418075"/>
            <a:ext cx="51339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Simulate creatures’ neuron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Accept multiple inputs with different weight and output signal to other neurons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Better for </a:t>
            </a:r>
            <a:r>
              <a:rPr lang="zh-CN" b="1" dirty="0">
                <a:solidFill>
                  <a:srgbClr val="FF0000"/>
                </a:solidFill>
              </a:rPr>
              <a:t>feature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Use functions like Sigmoid to simulate signal strength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50" y="1185300"/>
            <a:ext cx="2819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25" y="3059200"/>
            <a:ext cx="2328799" cy="1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LSTM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150825"/>
            <a:ext cx="58761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stands for Long Short-Term Memory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is one of the models of Recurrent Neural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Accept previous output as one of the inputs, to simulate “memory”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Better for </a:t>
            </a:r>
            <a:r>
              <a:rPr lang="zh-CN" b="1">
                <a:solidFill>
                  <a:srgbClr val="FF0000"/>
                </a:solidFill>
              </a:rPr>
              <a:t>sequence learning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400" y="855425"/>
            <a:ext cx="1515750" cy="23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513" y="3217650"/>
            <a:ext cx="5366972" cy="1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TensorFlow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2210625"/>
            <a:ext cx="5190600" cy="14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Open-source software library by Google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Built for machine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Can run on GPU for high performance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375" y="1990050"/>
            <a:ext cx="2358928" cy="20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39" name="Shape 239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Atom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Atom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chose four atoms and calculate their percentage (C, O, N, S)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Some PDB files may ignore Hydrogen so we don't use it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Amino Acid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calculated the percentage for all 20 amino acids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Volume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Use 3-D grid to approximate volume calculation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Light up the point near each object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Calculate the lit point to get the volume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Total of 27 dimensions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dirty="0" smtClean="0"/>
              <a:t>Hierarchical</a:t>
            </a:r>
            <a:endParaRPr lang="zh-CN" dirty="0"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K-means is better at handling larger datasets, since it’s result is too random on small datasets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K-NN may get slow in high dimensions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Hierarchical can provide the whole tree-like structure so that we can backtrace to find out the sweet spot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 smtClean="0"/>
              <a:t>Things </a:t>
            </a:r>
            <a:r>
              <a:rPr lang="zh-CN" sz="1800" dirty="0"/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1 - Clustering</a:t>
            </a:r>
          </a:p>
          <a:p>
            <a:pPr marL="914400" lvl="1" indent="-342900">
              <a:buSzPts val="1800"/>
              <a:buFont typeface="Proxima Nova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2 </a:t>
            </a:r>
            <a:r>
              <a:rPr lang="zh-CN" sz="1800" dirty="0" smtClean="0"/>
              <a:t>- </a:t>
            </a:r>
            <a:r>
              <a:rPr lang="en-US" altLang="zh-CN" sz="1800" dirty="0"/>
              <a:t>Prediction</a:t>
            </a:r>
            <a:endParaRPr lang="zh-CN" sz="18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 smtClean="0"/>
              <a:t>Results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zh-CN" sz="2400" dirty="0" smtClean="0"/>
              <a:t>Future </a:t>
            </a:r>
            <a:r>
              <a:rPr lang="zh-CN" sz="2400" dirty="0"/>
              <a:t>Work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2 - </a:t>
            </a:r>
            <a:r>
              <a:rPr lang="en-US" altLang="zh-CN" sz="1800" dirty="0">
                <a:solidFill>
                  <a:srgbClr val="000000"/>
                </a:solidFill>
              </a:rPr>
              <a:t>Prediction</a:t>
            </a:r>
            <a:endParaRPr lang="zh-CN" sz="18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26171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	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Most characteristics change too much among all the proteins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Amino acid sequence will be the </a:t>
            </a:r>
            <a:r>
              <a:rPr lang="en-US" altLang="zh-CN" dirty="0" smtClean="0"/>
              <a:t>main</a:t>
            </a:r>
            <a:r>
              <a:rPr lang="zh-CN" dirty="0" smtClean="0"/>
              <a:t> </a:t>
            </a:r>
            <a:r>
              <a:rPr lang="zh-CN" dirty="0"/>
              <a:t>feature we use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AA sequence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52" y="1185600"/>
            <a:ext cx="5685159" cy="3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Why LSTM?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Other machine learning models accept features, not great for sequence recognition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Protein not only is amino acids, but also is sequenced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The output of pure LSTM is also a sequence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We can easily apply another neural network model on top of LSTM to get the True/False answer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649" y="2865725"/>
            <a:ext cx="2915650" cy="17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08" name="Shape 30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1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315" name="Shape 31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28675"/>
            <a:ext cx="83629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https://lh5.googleusercontent.com/ZfsobSWJMqnKJ56zsheF1HdS4XK2QOhKQOGadg5VstghUIuxeRSBTdihHiemFRm_JhgxWhebSkZJvMYTx7HNNCf8Gy1lbA4UhFQfcnRBTiOyv32xWYeU4uo8XBOeWZLgknFiCK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22548"/>
            <a:ext cx="8797913" cy="48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64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1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2325" y="1300950"/>
            <a:ext cx="3874200" cy="330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~4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t="2581"/>
          <a:stretch/>
        </p:blipFill>
        <p:spPr>
          <a:xfrm>
            <a:off x="4362375" y="837075"/>
            <a:ext cx="3971925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63" y="2807438"/>
            <a:ext cx="39719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</a:t>
            </a:r>
            <a:r>
              <a:rPr lang="en-US" altLang="zh-CN" dirty="0" smtClean="0"/>
              <a:t>2</a:t>
            </a:r>
            <a:endParaRPr lang="zh-CN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585825" y="1300950"/>
            <a:ext cx="38463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~27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30030"/>
          <a:stretch/>
        </p:blipFill>
        <p:spPr>
          <a:xfrm>
            <a:off x="4713725" y="447950"/>
            <a:ext cx="4000500" cy="1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t="37280"/>
          <a:stretch/>
        </p:blipFill>
        <p:spPr>
          <a:xfrm>
            <a:off x="4694675" y="3053025"/>
            <a:ext cx="4038600" cy="15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Shape 334"/>
          <p:cNvCxnSpPr>
            <a:stCxn id="332" idx="2"/>
            <a:endCxn id="333" idx="0"/>
          </p:cNvCxnSpPr>
          <p:nvPr/>
        </p:nvCxnSpPr>
        <p:spPr>
          <a:xfrm>
            <a:off x="6713975" y="2254050"/>
            <a:ext cx="0" cy="79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30" name="Shape 13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43" name="Shape 343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Future Work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Expand training datasets to more proteins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Can use the “shape” as one of the features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Electronic </a:t>
            </a:r>
            <a:r>
              <a:rPr lang="zh-CN" dirty="0" smtClean="0"/>
              <a:t>charge</a:t>
            </a:r>
            <a:endParaRPr lang="zh-CN" dirty="0"/>
          </a:p>
        </p:txBody>
      </p:sp>
      <p:sp>
        <p:nvSpPr>
          <p:cNvPr id="350" name="Shape 35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Results / </a:t>
            </a:r>
            <a:r>
              <a:rPr lang="zh-CN" b="1">
                <a:solidFill>
                  <a:srgbClr val="FFFFFF"/>
                </a:solidFill>
              </a:rPr>
              <a:t>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999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1449375" y="1422113"/>
            <a:ext cx="6177900" cy="229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sz="11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Thank you</a:t>
            </a:r>
          </a:p>
        </p:txBody>
      </p:sp>
      <p:sp>
        <p:nvSpPr>
          <p:cNvPr id="356" name="Shape 356"/>
          <p:cNvSpPr/>
          <p:nvPr/>
        </p:nvSpPr>
        <p:spPr>
          <a:xfrm>
            <a:off x="1406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18635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3207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7779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2351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692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135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592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050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073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59645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421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6878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336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656">
            <a:off x="6909753" y="2581727"/>
            <a:ext cx="1289094" cy="1289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439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971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23543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8115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2687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3725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169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26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083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5410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9982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455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12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69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24285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Molecular formula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83625"/>
            <a:ext cx="4762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1663276842"/>
              </p:ext>
            </p:extLst>
          </p:nvPr>
        </p:nvGraphicFramePr>
        <p:xfrm>
          <a:off x="436665" y="847146"/>
          <a:ext cx="4327550" cy="327947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{C75CB656-84B1-4FAE-88AF-99E75A571BFA}</a:tableStyleId>
              </a:tblPr>
              <a:tblGrid>
                <a:gridCol w="1307294"/>
                <a:gridCol w="3020256"/>
              </a:tblGrid>
              <a:tr h="509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Beverage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Resveratrol (mean/range) 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(mg/150 ml)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Red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0.27 / 0 —2.78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Rosé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0.12 / 5.00e-03—0.29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White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0.04 / 0.00—0.17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Sparkling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9.00e-03 / 8.00e-03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Green grape juice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5.08e-03 / 0.00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17391" r="5245"/>
          <a:stretch/>
        </p:blipFill>
        <p:spPr>
          <a:xfrm>
            <a:off x="4907050" y="1179199"/>
            <a:ext cx="3830528" cy="2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Products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81400" y="1374175"/>
            <a:ext cx="41592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/>
              <a:t>A daily supplement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Heart disease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Cancer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Metabolism	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ts val="2400"/>
              <a:buAutoNum type="arabicPeriod"/>
            </a:pPr>
            <a:r>
              <a:rPr lang="zh-CN" sz="2400"/>
              <a:t>Lifespan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75" y="723663"/>
            <a:ext cx="1708450" cy="3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3705900" y="2239438"/>
            <a:ext cx="860775" cy="1383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66666"/>
                </a:solidFill>
                <a:latin typeface="Arial"/>
              </a:rPr>
              <a:t>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History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294600" y="1363538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1939, Michio Takaoka(Japan) first derived it from plant roots.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1980s, The Japanese scientists started to do research on the Antioxidant effect.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1990s, Dipak Kumar Das in University of Connecticut came up with a theory that the Resveratrol in Grape wine explained </a:t>
            </a:r>
            <a:r>
              <a:rPr lang="zh-CN" b="1" dirty="0"/>
              <a:t>French Paradox.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2012, University of Connecticut dismissed Professor Dipak K. Das due to the fraud in the study resveratrol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Binding protein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964400" y="1152475"/>
            <a:ext cx="7867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 dirty="0">
                <a:latin typeface="Maven Pro"/>
                <a:ea typeface="Maven Pro"/>
                <a:cs typeface="Maven Pro"/>
                <a:sym typeface="Maven Pro"/>
              </a:rPr>
              <a:t>A binding protein is any protein that acts as an agent to bind two or more molecules together.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1834</TotalTime>
  <Words>982</Words>
  <Application>Microsoft Macintosh PowerPoint</Application>
  <PresentationFormat>全屏显示(16:9)</PresentationFormat>
  <Paragraphs>213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Amatic SC</vt:lpstr>
      <vt:lpstr>Maven Pro</vt:lpstr>
      <vt:lpstr>Proxima Nova</vt:lpstr>
      <vt:lpstr>Arial</vt:lpstr>
      <vt:lpstr>Spearmint</vt:lpstr>
      <vt:lpstr>INFO 8000 Final Project    Professor: Kyle Johnsen Student: Lei Lou</vt:lpstr>
      <vt:lpstr>Background Resveratrol Binding protein Things about ML models Details Part 1 - Clustering Part 2 - Prediction Results Future Work</vt:lpstr>
      <vt:lpstr>Background Resveratrol Binding protein Things about ML models Details Part 1 - Clustering Part 2 - Prediction Results Future Work</vt:lpstr>
      <vt:lpstr>Molecular formula </vt:lpstr>
      <vt:lpstr>PowerPoint 演示文稿</vt:lpstr>
      <vt:lpstr>Products</vt:lpstr>
      <vt:lpstr>History</vt:lpstr>
      <vt:lpstr>Background Resveratrol Binding protein Things about ML models Details Part 1 - Clustering Part 2 - Prediction Results Future Work</vt:lpstr>
      <vt:lpstr>Binding protein</vt:lpstr>
      <vt:lpstr>DNA binding protein</vt:lpstr>
      <vt:lpstr>Background Resveratrol Binding protein Things about ML models Details Part 1 - Clustering Part 2 - Prediction Results Future Work</vt:lpstr>
      <vt:lpstr>Background Resveratrol Binding protein Things about ML models Details Part 1 - Clustering Part 2 - Prediction Results Future Work</vt:lpstr>
      <vt:lpstr>Neural Network</vt:lpstr>
      <vt:lpstr>LSTM</vt:lpstr>
      <vt:lpstr>TensorFlow</vt:lpstr>
      <vt:lpstr>Background Resveratrol Binding protein From AA to Protein Things about ML models Details Part 1 - Clustering Part 2 - Prediction Results Future Work</vt:lpstr>
      <vt:lpstr>Features</vt:lpstr>
      <vt:lpstr>Hierarchical</vt:lpstr>
      <vt:lpstr>CODE TIME</vt:lpstr>
      <vt:lpstr>Background Resveratrol Binding protein Things about ML models Details Part 1 - Clustering Part 2 - Prediction Results Future Work</vt:lpstr>
      <vt:lpstr>Features </vt:lpstr>
      <vt:lpstr>AA sequence</vt:lpstr>
      <vt:lpstr>Why LSTM?</vt:lpstr>
      <vt:lpstr>CODE TIME</vt:lpstr>
      <vt:lpstr>Background Resveratrol Binding protein Things about ML models Details Part 1 - Clustering Part 2 - Prediction Results Future Work</vt:lpstr>
      <vt:lpstr>Part 1</vt:lpstr>
      <vt:lpstr>PowerPoint 演示文稿</vt:lpstr>
      <vt:lpstr>Part 2 - result 1</vt:lpstr>
      <vt:lpstr>Part 2 - result 2</vt:lpstr>
      <vt:lpstr>Background Resveratrol Binding protein Things about ML models Details Part 1 - Clustering Part 2 - Prediction Results Future Work</vt:lpstr>
      <vt:lpstr>Future Work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CSEE 4750 Final Project    Professor: Zhong-Ru (Paul) Xie Student: Xingzi Yuan, Lei Lou,and Hsin-hui Shih</dc:title>
  <cp:lastModifiedBy>Lei Lou</cp:lastModifiedBy>
  <cp:revision>7</cp:revision>
  <dcterms:modified xsi:type="dcterms:W3CDTF">2017-12-07T03:13:07Z</dcterms:modified>
</cp:coreProperties>
</file>